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121CCA-3247-4663-80B6-713BB1F6332D}" v="1" dt="2020-05-06T13:09:21.0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22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5191D-1AD5-4CA4-A09A-7A5E39D6B6A6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D2BE30-B12E-44F8-9E9E-26DF73688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073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623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0ADC0-F658-490D-8BD1-318F9D0AECD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A7F5-D618-4585-8D15-4DA770944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44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0ADC0-F658-490D-8BD1-318F9D0AECD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A7F5-D618-4585-8D15-4DA770944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332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0ADC0-F658-490D-8BD1-318F9D0AECD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A7F5-D618-4585-8D15-4DA770944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316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8198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0ADC0-F658-490D-8BD1-318F9D0AECD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A7F5-D618-4585-8D15-4DA770944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482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0ADC0-F658-490D-8BD1-318F9D0AECD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A7F5-D618-4585-8D15-4DA770944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548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0ADC0-F658-490D-8BD1-318F9D0AECD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A7F5-D618-4585-8D15-4DA770944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54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0ADC0-F658-490D-8BD1-318F9D0AECD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A7F5-D618-4585-8D15-4DA770944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787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0ADC0-F658-490D-8BD1-318F9D0AECD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A7F5-D618-4585-8D15-4DA770944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83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0ADC0-F658-490D-8BD1-318F9D0AECD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A7F5-D618-4585-8D15-4DA770944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3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0ADC0-F658-490D-8BD1-318F9D0AECD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A7F5-D618-4585-8D15-4DA770944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196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0ADC0-F658-490D-8BD1-318F9D0AECD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A7F5-D618-4585-8D15-4DA770944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799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0ADC0-F658-490D-8BD1-318F9D0AECD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7A7F5-D618-4585-8D15-4DA770944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656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E29B27C4-C26B-4A0D-8450-77EF046FA962}"/>
              </a:ext>
            </a:extLst>
          </p:cNvPr>
          <p:cNvGraphicFramePr>
            <a:graphicFrameLocks noGrp="1"/>
          </p:cNvGraphicFramePr>
          <p:nvPr/>
        </p:nvGraphicFramePr>
        <p:xfrm>
          <a:off x="146304" y="0"/>
          <a:ext cx="6565392" cy="924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65392">
                  <a:extLst>
                    <a:ext uri="{9D8B030D-6E8A-4147-A177-3AD203B41FA5}">
                      <a16:colId xmlns:a16="http://schemas.microsoft.com/office/drawing/2014/main" val="2245041639"/>
                    </a:ext>
                  </a:extLst>
                </a:gridCol>
              </a:tblGrid>
              <a:tr h="467127"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1600" b="1" u="sng" dirty="0">
                          <a:latin typeface="Century Gothic" panose="020B0502020202020204" pitchFamily="34" charset="0"/>
                        </a:rPr>
                        <a:t>Monday - Using Similes and Metaphors</a:t>
                      </a:r>
                      <a:endParaRPr lang="en-GB" sz="1600" b="1" u="sng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0559203"/>
                  </a:ext>
                </a:extLst>
              </a:tr>
              <a:tr h="2920621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 Complete the sentences using suitable nouns, verbs or adjectives. Then put an ‘m’ next to the sentences using a metaphor and an ‘s’ next to those using similes.</a:t>
                      </a:r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27094970"/>
                  </a:ext>
                </a:extLst>
              </a:tr>
              <a:tr h="2802761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2. Underline the simile or metaphor in each sentence below.</a:t>
                      </a:r>
                    </a:p>
                    <a:p>
                      <a:pPr algn="l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Next, use the same sentences but write an alternative simile or metaphor for each.</a:t>
                      </a: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  <a:sym typeface="Wingdings" panose="05000000000000000000" pitchFamily="2" charset="2"/>
                      </a:endParaRP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  <a:sym typeface="Wingdings" panose="05000000000000000000" pitchFamily="2" charset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47254041"/>
                  </a:ext>
                </a:extLst>
              </a:tr>
              <a:tr h="3054291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3. Rewrite the sentences below changing the similes to metaphors OR the metaphors to similes.</a:t>
                      </a: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85395068"/>
                  </a:ext>
                </a:extLst>
              </a:tr>
            </a:tbl>
          </a:graphicData>
        </a:graphic>
      </p:graphicFrame>
      <p:graphicFrame>
        <p:nvGraphicFramePr>
          <p:cNvPr id="17" name="Table 3">
            <a:extLst>
              <a:ext uri="{FF2B5EF4-FFF2-40B4-BE49-F238E27FC236}">
                <a16:creationId xmlns:a16="http://schemas.microsoft.com/office/drawing/2014/main" id="{A4DF541E-05F3-4FD9-8C9D-C93F4CC14B60}"/>
              </a:ext>
            </a:extLst>
          </p:cNvPr>
          <p:cNvGraphicFramePr>
            <a:graphicFrameLocks noGrp="1"/>
          </p:cNvGraphicFramePr>
          <p:nvPr/>
        </p:nvGraphicFramePr>
        <p:xfrm>
          <a:off x="279126" y="972114"/>
          <a:ext cx="6335748" cy="22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654134650"/>
                    </a:ext>
                  </a:extLst>
                </a:gridCol>
                <a:gridCol w="5436000">
                  <a:extLst>
                    <a:ext uri="{9D8B030D-6E8A-4147-A177-3AD203B41FA5}">
                      <a16:colId xmlns:a16="http://schemas.microsoft.com/office/drawing/2014/main" val="4181146785"/>
                    </a:ext>
                  </a:extLst>
                </a:gridCol>
                <a:gridCol w="143748">
                  <a:extLst>
                    <a:ext uri="{9D8B030D-6E8A-4147-A177-3AD203B41FA5}">
                      <a16:colId xmlns:a16="http://schemas.microsoft.com/office/drawing/2014/main" val="112348493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1222628829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sofa cushion was as </a:t>
                      </a:r>
                      <a:r>
                        <a:rPr lang="en-GB" sz="1200" b="1" spc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hard 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as  </a:t>
                      </a:r>
                      <a:r>
                        <a:rPr lang="en-GB" sz="1200" b="1" strike="noStrike" spc="-3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__________________________</a:t>
                      </a:r>
                      <a:r>
                        <a:rPr lang="en-GB" sz="1200" b="1" spc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.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659785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/>
                      <a:endParaRPr lang="en-GB" sz="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549375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moonlight  </a:t>
                      </a:r>
                      <a:r>
                        <a:rPr lang="en-GB" sz="1200" b="1" spc="-3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_________________________  </a:t>
                      </a:r>
                      <a:r>
                        <a:rPr lang="en-GB" sz="1200" b="1" spc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happily on the ocean waves.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446417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/>
                      <a:endParaRPr lang="en-GB" sz="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930131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My grandma has a heart of  </a:t>
                      </a:r>
                      <a:r>
                        <a:rPr lang="en-GB" sz="1200" b="1" spc="-3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__________________________ </a:t>
                      </a:r>
                      <a:r>
                        <a:rPr lang="en-GB" sz="1200" b="1" spc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.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973676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/>
                      <a:endParaRPr lang="en-GB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55787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athlete ran as fast as  </a:t>
                      </a:r>
                      <a:r>
                        <a:rPr lang="en-GB" sz="1200" b="1" spc="-3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________________________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200" b="1" spc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so he could win the race.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6299240"/>
                  </a:ext>
                </a:extLst>
              </a:tr>
            </a:tbl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3CC95FAF-6C76-4732-9B2C-D0DBAE64FAFF}"/>
              </a:ext>
            </a:extLst>
          </p:cNvPr>
          <p:cNvGrpSpPr/>
          <p:nvPr/>
        </p:nvGrpSpPr>
        <p:grpSpPr>
          <a:xfrm>
            <a:off x="-59506" y="9245715"/>
            <a:ext cx="7443229" cy="689608"/>
            <a:chOff x="-59506" y="9245715"/>
            <a:chExt cx="7443229" cy="689608"/>
          </a:xfrm>
        </p:grpSpPr>
        <p:pic>
          <p:nvPicPr>
            <p:cNvPr id="5" name="Picture 4" descr="A picture containing food, shirt&#10;&#10;Description automatically generated">
              <a:extLst>
                <a:ext uri="{FF2B5EF4-FFF2-40B4-BE49-F238E27FC236}">
                  <a16:creationId xmlns:a16="http://schemas.microsoft.com/office/drawing/2014/main" id="{2FC569DE-A091-44BD-B9EC-255A19D106C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17" y="9245715"/>
              <a:ext cx="1140483" cy="689608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DBAF8EC-B354-465D-9FF1-C6EACC54EC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59506" y="9701218"/>
              <a:ext cx="1495876" cy="183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000" tIns="45000" rIns="90000" bIns="45000">
              <a:spAutoFit/>
            </a:bodyPr>
            <a:lstStyle>
              <a:lvl1pPr>
                <a:lnSpc>
                  <a:spcPct val="83000"/>
                </a:lnSpc>
                <a:spcAft>
                  <a:spcPts val="142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1pPr>
              <a:lvl2pPr>
                <a:lnSpc>
                  <a:spcPct val="83000"/>
                </a:lnSpc>
                <a:spcAft>
                  <a:spcPts val="113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2pPr>
              <a:lvl3pPr>
                <a:lnSpc>
                  <a:spcPct val="83000"/>
                </a:lnSpc>
                <a:spcAft>
                  <a:spcPts val="85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3pPr>
              <a:lvl4pPr>
                <a:lnSpc>
                  <a:spcPct val="83000"/>
                </a:lnSpc>
                <a:spcAft>
                  <a:spcPts val="57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4pPr>
              <a:lvl5pPr>
                <a:lnSpc>
                  <a:spcPct val="83000"/>
                </a:lnSpc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5pPr>
              <a:lvl6pPr marL="2514600" indent="-228600" defTabSz="449263" eaLnBrk="0" fontAlgn="base" hangingPunct="0">
                <a:lnSpc>
                  <a:spcPct val="8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6pPr>
              <a:lvl7pPr marL="2971800" indent="-228600" defTabSz="449263" eaLnBrk="0" fontAlgn="base" hangingPunct="0">
                <a:lnSpc>
                  <a:spcPct val="8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7pPr>
              <a:lvl8pPr marL="3429000" indent="-228600" defTabSz="449263" eaLnBrk="0" fontAlgn="base" hangingPunct="0">
                <a:lnSpc>
                  <a:spcPct val="8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8pPr>
              <a:lvl9pPr marL="3886200" indent="-228600" defTabSz="449263" eaLnBrk="0" fontAlgn="base" hangingPunct="0">
                <a:lnSpc>
                  <a:spcPct val="8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9pPr>
            </a:lstStyle>
            <a:p>
              <a:pPr eaLnBrk="1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en-GB" altLang="en-US" sz="600" b="1">
                  <a:solidFill>
                    <a:srgbClr val="706F6F"/>
                  </a:solidFill>
                  <a:latin typeface="Century Gothic" panose="020B0502020202020204" pitchFamily="34" charset="0"/>
                </a:rPr>
                <a:t>© Classroom Secrets Limited 2020</a:t>
              </a:r>
              <a:endParaRPr lang="en-GB" altLang="en-US" sz="500" b="1">
                <a:solidFill>
                  <a:srgbClr val="706F6F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" name="Rectangle 1">
              <a:extLst>
                <a:ext uri="{FF2B5EF4-FFF2-40B4-BE49-F238E27FC236}">
                  <a16:creationId xmlns:a16="http://schemas.microsoft.com/office/drawing/2014/main" id="{0BDE442D-07A1-4D9B-AC90-39EAAE12C3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723" y="9381344"/>
              <a:ext cx="6858000" cy="4986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>
              <a:spAutoFit/>
            </a:bodyPr>
            <a:lstStyle>
              <a:lvl1pPr>
                <a:lnSpc>
                  <a:spcPct val="83000"/>
                </a:lnSpc>
                <a:spcAft>
                  <a:spcPts val="142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1pPr>
              <a:lvl2pPr>
                <a:lnSpc>
                  <a:spcPct val="83000"/>
                </a:lnSpc>
                <a:spcAft>
                  <a:spcPts val="113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2pPr>
              <a:lvl3pPr>
                <a:lnSpc>
                  <a:spcPct val="83000"/>
                </a:lnSpc>
                <a:spcAft>
                  <a:spcPts val="85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3pPr>
              <a:lvl4pPr>
                <a:lnSpc>
                  <a:spcPct val="83000"/>
                </a:lnSpc>
                <a:spcAft>
                  <a:spcPts val="57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4pPr>
              <a:lvl5pPr>
                <a:lnSpc>
                  <a:spcPct val="83000"/>
                </a:lnSpc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5pPr>
              <a:lvl6pPr marL="2514600" indent="-228600" defTabSz="449263" eaLnBrk="0" fontAlgn="base" hangingPunct="0">
                <a:lnSpc>
                  <a:spcPct val="8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6pPr>
              <a:lvl7pPr marL="2971800" indent="-228600" defTabSz="449263" eaLnBrk="0" fontAlgn="base" hangingPunct="0">
                <a:lnSpc>
                  <a:spcPct val="8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7pPr>
              <a:lvl8pPr marL="3429000" indent="-228600" defTabSz="449263" eaLnBrk="0" fontAlgn="base" hangingPunct="0">
                <a:lnSpc>
                  <a:spcPct val="8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8pPr>
              <a:lvl9pPr marL="3886200" indent="-228600" defTabSz="449263" eaLnBrk="0" fontAlgn="base" hangingPunct="0">
                <a:lnSpc>
                  <a:spcPct val="8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9pPr>
            </a:lstStyle>
            <a:p>
              <a:pPr algn="ctr" defTabSz="457181">
                <a:lnSpc>
                  <a:spcPct val="100000"/>
                </a:lnSpc>
                <a:spcAft>
                  <a:spcPct val="0"/>
                </a:spcAft>
                <a:buClrTx/>
                <a:tabLst>
                  <a:tab pos="0" algn="l"/>
                  <a:tab pos="447656" algn="l"/>
                  <a:tab pos="896900" algn="l"/>
                  <a:tab pos="1346143" algn="l"/>
                  <a:tab pos="1795388" algn="l"/>
                  <a:tab pos="2244631" algn="l"/>
                  <a:tab pos="2693875" algn="l"/>
                  <a:tab pos="3143118" algn="l"/>
                  <a:tab pos="3592363" algn="l"/>
                  <a:tab pos="4041606" algn="l"/>
                  <a:tab pos="4490850" algn="l"/>
                  <a:tab pos="4940093" algn="l"/>
                  <a:tab pos="5389337" algn="l"/>
                  <a:tab pos="5838581" algn="l"/>
                  <a:tab pos="6287824" algn="l"/>
                  <a:tab pos="6737068" algn="l"/>
                  <a:tab pos="7186312" algn="l"/>
                  <a:tab pos="7635555" algn="l"/>
                  <a:tab pos="8084799" algn="l"/>
                  <a:tab pos="8534042" algn="l"/>
                  <a:tab pos="8983287" algn="l"/>
                </a:tabLst>
              </a:pPr>
              <a:r>
                <a:rPr lang="en-GB" altLang="en-US" sz="1100" b="1">
                  <a:solidFill>
                    <a:srgbClr val="706F6F"/>
                  </a:solidFill>
                  <a:latin typeface="Century Gothic" panose="020B0502020202020204" pitchFamily="34" charset="0"/>
                </a:rPr>
                <a:t>Visit</a:t>
              </a:r>
              <a:r>
                <a:rPr lang="en-GB" altLang="en-US" sz="1400" b="1">
                  <a:latin typeface="Century Gothic" panose="020B0502020202020204" pitchFamily="34" charset="0"/>
                </a:rPr>
                <a:t> </a:t>
              </a:r>
              <a:r>
                <a:rPr lang="en-GB" altLang="en-US" sz="1400" b="1">
                  <a:solidFill>
                    <a:srgbClr val="1D619C"/>
                  </a:solidFill>
                  <a:latin typeface="Century Gothic" panose="020B0502020202020204" pitchFamily="34" charset="0"/>
                </a:rPr>
                <a:t>kids.classroomsecrets.co.uk </a:t>
              </a:r>
              <a:r>
                <a:rPr lang="en-GB" altLang="en-US" sz="1100" b="1">
                  <a:solidFill>
                    <a:srgbClr val="706F6F"/>
                  </a:solidFill>
                  <a:latin typeface="Century Gothic" panose="020B0502020202020204" pitchFamily="34" charset="0"/>
                </a:rPr>
                <a:t>for online games to support learning.</a:t>
              </a:r>
            </a:p>
            <a:p>
              <a:pPr algn="ctr" defTabSz="457181">
                <a:lnSpc>
                  <a:spcPct val="100000"/>
                </a:lnSpc>
                <a:spcAft>
                  <a:spcPct val="0"/>
                </a:spcAft>
                <a:buClrTx/>
                <a:tabLst>
                  <a:tab pos="0" algn="l"/>
                  <a:tab pos="447656" algn="l"/>
                  <a:tab pos="896900" algn="l"/>
                  <a:tab pos="1346143" algn="l"/>
                  <a:tab pos="1795388" algn="l"/>
                  <a:tab pos="2244631" algn="l"/>
                  <a:tab pos="2693875" algn="l"/>
                  <a:tab pos="3143118" algn="l"/>
                  <a:tab pos="3592363" algn="l"/>
                  <a:tab pos="4041606" algn="l"/>
                  <a:tab pos="4490850" algn="l"/>
                  <a:tab pos="4940093" algn="l"/>
                  <a:tab pos="5389337" algn="l"/>
                  <a:tab pos="5838581" algn="l"/>
                  <a:tab pos="6287824" algn="l"/>
                  <a:tab pos="6737068" algn="l"/>
                  <a:tab pos="7186312" algn="l"/>
                  <a:tab pos="7635555" algn="l"/>
                  <a:tab pos="8084799" algn="l"/>
                  <a:tab pos="8534042" algn="l"/>
                  <a:tab pos="8983287" algn="l"/>
                </a:tabLst>
              </a:pPr>
              <a:endParaRPr lang="en-GB" altLang="en-US" sz="200" b="1">
                <a:solidFill>
                  <a:srgbClr val="F76756"/>
                </a:solidFill>
                <a:latin typeface="Century Gothic" panose="020B0502020202020204" pitchFamily="34" charset="0"/>
              </a:endParaRPr>
            </a:p>
            <a:p>
              <a:pPr algn="ctr" defTabSz="457181">
                <a:lnSpc>
                  <a:spcPct val="100000"/>
                </a:lnSpc>
                <a:spcAft>
                  <a:spcPct val="0"/>
                </a:spcAft>
                <a:buClrTx/>
                <a:tabLst>
                  <a:tab pos="0" algn="l"/>
                  <a:tab pos="447656" algn="l"/>
                  <a:tab pos="896900" algn="l"/>
                  <a:tab pos="1346143" algn="l"/>
                  <a:tab pos="1795388" algn="l"/>
                  <a:tab pos="2244631" algn="l"/>
                  <a:tab pos="2693875" algn="l"/>
                  <a:tab pos="3143118" algn="l"/>
                  <a:tab pos="3592363" algn="l"/>
                  <a:tab pos="4041606" algn="l"/>
                  <a:tab pos="4490850" algn="l"/>
                  <a:tab pos="4940093" algn="l"/>
                  <a:tab pos="5389337" algn="l"/>
                  <a:tab pos="5838581" algn="l"/>
                  <a:tab pos="6287824" algn="l"/>
                  <a:tab pos="6737068" algn="l"/>
                  <a:tab pos="7186312" algn="l"/>
                  <a:tab pos="7635555" algn="l"/>
                  <a:tab pos="8084799" algn="l"/>
                  <a:tab pos="8534042" algn="l"/>
                  <a:tab pos="8983287" algn="l"/>
                </a:tabLst>
              </a:pPr>
              <a:r>
                <a:rPr lang="en-GB" altLang="en-US" sz="1000" b="1">
                  <a:solidFill>
                    <a:srgbClr val="F76756"/>
                  </a:solidFill>
                  <a:latin typeface="Century Gothic" panose="020B0502020202020204" pitchFamily="34" charset="0"/>
                </a:rPr>
                <a:t>Join our        Group: </a:t>
              </a:r>
              <a:r>
                <a:rPr lang="en-GB" altLang="en-US" sz="1000" b="1">
                  <a:solidFill>
                    <a:srgbClr val="00B2CE"/>
                  </a:solidFill>
                  <a:latin typeface="Century Gothic" panose="020B0502020202020204" pitchFamily="34" charset="0"/>
                </a:rPr>
                <a:t>Coronavirus Home Learning Support for Teachers and Parents</a:t>
              </a:r>
              <a:endParaRPr lang="en-GB" altLang="en-US" sz="900" b="1">
                <a:solidFill>
                  <a:srgbClr val="00B2CE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8" name="Picture 7" descr="A picture containing object, kit, drawing&#10;&#10;Description automatically generated">
              <a:extLst>
                <a:ext uri="{FF2B5EF4-FFF2-40B4-BE49-F238E27FC236}">
                  <a16:creationId xmlns:a16="http://schemas.microsoft.com/office/drawing/2014/main" id="{DEFEF1DF-CE9E-453F-A9C0-B57FA7B5C37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92548" y="9656909"/>
              <a:ext cx="199599" cy="199599"/>
            </a:xfrm>
            <a:prstGeom prst="rect">
              <a:avLst/>
            </a:prstGeom>
          </p:spPr>
        </p:pic>
      </p:grpSp>
      <p:graphicFrame>
        <p:nvGraphicFramePr>
          <p:cNvPr id="9" name="Table 3">
            <a:extLst>
              <a:ext uri="{FF2B5EF4-FFF2-40B4-BE49-F238E27FC236}">
                <a16:creationId xmlns:a16="http://schemas.microsoft.com/office/drawing/2014/main" id="{A9386BCD-7882-458E-B80B-D1C390DEEB06}"/>
              </a:ext>
            </a:extLst>
          </p:cNvPr>
          <p:cNvGraphicFramePr>
            <a:graphicFrameLocks noGrp="1"/>
          </p:cNvGraphicFramePr>
          <p:nvPr/>
        </p:nvGraphicFramePr>
        <p:xfrm>
          <a:off x="261126" y="3876883"/>
          <a:ext cx="6335748" cy="2152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654134650"/>
                    </a:ext>
                  </a:extLst>
                </a:gridCol>
                <a:gridCol w="5975748">
                  <a:extLst>
                    <a:ext uri="{9D8B030D-6E8A-4147-A177-3AD203B41FA5}">
                      <a16:colId xmlns:a16="http://schemas.microsoft.com/office/drawing/2014/main" val="418114678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wind was as cold as ice as it roared through the trees.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659785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/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930131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stars sparkled like diamonds in the blanket of darkness.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973676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/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993613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river of tears flowed down Erica’s cheeks as she listened happily to her mum singing.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200539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8798890"/>
                  </a:ext>
                </a:extLst>
              </a:tr>
            </a:tbl>
          </a:graphicData>
        </a:graphic>
      </p:graphicFrame>
      <p:graphicFrame>
        <p:nvGraphicFramePr>
          <p:cNvPr id="10" name="Table 3">
            <a:extLst>
              <a:ext uri="{FF2B5EF4-FFF2-40B4-BE49-F238E27FC236}">
                <a16:creationId xmlns:a16="http://schemas.microsoft.com/office/drawing/2014/main" id="{767FA7E6-F5A6-449F-B2FC-487363654960}"/>
              </a:ext>
            </a:extLst>
          </p:cNvPr>
          <p:cNvGraphicFramePr>
            <a:graphicFrameLocks noGrp="1"/>
          </p:cNvGraphicFramePr>
          <p:nvPr/>
        </p:nvGraphicFramePr>
        <p:xfrm>
          <a:off x="261126" y="6701886"/>
          <a:ext cx="6335748" cy="10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654134650"/>
                    </a:ext>
                  </a:extLst>
                </a:gridCol>
                <a:gridCol w="5975748">
                  <a:extLst>
                    <a:ext uri="{9D8B030D-6E8A-4147-A177-3AD203B41FA5}">
                      <a16:colId xmlns:a16="http://schemas.microsoft.com/office/drawing/2014/main" val="4181146785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l"/>
                      <a:r>
                        <a:rPr lang="en-GB" sz="115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A.</a:t>
                      </a:r>
                      <a:endParaRPr lang="en-GB" sz="115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5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Freddy is like a fish in the water.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659785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/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b="1" spc="-3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______________________________________________________________________________________________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549375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/>
                      <a:endParaRPr lang="en-GB" sz="5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n-GB" sz="115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B.</a:t>
                      </a:r>
                      <a:endParaRPr lang="en-GB" sz="115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n-GB" sz="115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My grandfather is a wise owl.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446417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/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-30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______________________________________________________________________________________________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9301315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A30B071-7487-423B-80D9-958AB81B242D}"/>
              </a:ext>
            </a:extLst>
          </p:cNvPr>
          <p:cNvGraphicFramePr>
            <a:graphicFrameLocks noGrp="1"/>
          </p:cNvGraphicFramePr>
          <p:nvPr/>
        </p:nvGraphicFramePr>
        <p:xfrm>
          <a:off x="261126" y="7974142"/>
          <a:ext cx="6335748" cy="1269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208775641"/>
                    </a:ext>
                  </a:extLst>
                </a:gridCol>
                <a:gridCol w="5975748">
                  <a:extLst>
                    <a:ext uri="{9D8B030D-6E8A-4147-A177-3AD203B41FA5}">
                      <a16:colId xmlns:a16="http://schemas.microsoft.com/office/drawing/2014/main" val="65821546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en-GB" sz="115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C.</a:t>
                      </a:r>
                      <a:endParaRPr lang="en-GB" sz="115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5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ballerina is a swan gliding across the stage.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507962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/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-30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______________________________________________________________________________________________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878344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/>
                      <a:endParaRPr lang="en-GB" sz="6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n-GB" sz="115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D.</a:t>
                      </a:r>
                      <a:endParaRPr lang="en-GB" sz="115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n-GB" sz="115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My teacher is as busy as a bee.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312567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/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-30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______________________________________________________________________________________________</a:t>
                      </a:r>
                    </a:p>
                    <a:p>
                      <a:pPr algn="l"/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2366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90442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54E16A1-F6A6-4255-B6CD-CA95395BC806}"/>
</file>

<file path=customXml/itemProps2.xml><?xml version="1.0" encoding="utf-8"?>
<ds:datastoreItem xmlns:ds="http://schemas.openxmlformats.org/officeDocument/2006/customXml" ds:itemID="{5A26409C-2A42-4556-B5A5-155C1B6584D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91115C-0D4A-43CE-9279-F1ABD6F07735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0f0ae0ff-29c4-4766-b250-c1a9bee8d430"/>
    <ds:schemaRef ds:uri="http://schemas.microsoft.com/sharepoint/v3"/>
    <ds:schemaRef ds:uri="http://schemas.microsoft.com/office/2006/documentManagement/types"/>
    <ds:schemaRef ds:uri="86144f90-c7b6-48d0-aae5-f5e9e48cc3df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264</Words>
  <Application>Microsoft Office PowerPoint</Application>
  <PresentationFormat>A4 Paper (210x297 mm)</PresentationFormat>
  <Paragraphs>49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5 - Monday - Similes and Metaphors Worksheet</dc:title>
  <dc:creator>Emily Rigby</dc:creator>
  <cp:lastModifiedBy>Emily Rigby</cp:lastModifiedBy>
  <cp:revision>1</cp:revision>
  <dcterms:created xsi:type="dcterms:W3CDTF">2020-05-06T13:07:13Z</dcterms:created>
  <dcterms:modified xsi:type="dcterms:W3CDTF">2020-05-06T13:09:31Z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